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9" r:id="rId3"/>
    <p:sldId id="258" r:id="rId4"/>
    <p:sldId id="257" r:id="rId5"/>
    <p:sldId id="283" r:id="rId6"/>
    <p:sldId id="284" r:id="rId7"/>
    <p:sldId id="260" r:id="rId8"/>
    <p:sldId id="261" r:id="rId9"/>
    <p:sldId id="262" r:id="rId10"/>
    <p:sldId id="330" r:id="rId11"/>
    <p:sldId id="263" r:id="rId12"/>
    <p:sldId id="287" r:id="rId13"/>
    <p:sldId id="264" r:id="rId14"/>
    <p:sldId id="265" r:id="rId15"/>
    <p:sldId id="267" r:id="rId16"/>
    <p:sldId id="332" r:id="rId17"/>
    <p:sldId id="334" r:id="rId18"/>
    <p:sldId id="269" r:id="rId19"/>
    <p:sldId id="271" r:id="rId20"/>
    <p:sldId id="272" r:id="rId21"/>
    <p:sldId id="273" r:id="rId22"/>
    <p:sldId id="290" r:id="rId23"/>
    <p:sldId id="292" r:id="rId24"/>
    <p:sldId id="293" r:id="rId25"/>
    <p:sldId id="294" r:id="rId26"/>
    <p:sldId id="296" r:id="rId27"/>
    <p:sldId id="298" r:id="rId28"/>
    <p:sldId id="299" r:id="rId29"/>
    <p:sldId id="309" r:id="rId30"/>
    <p:sldId id="275" r:id="rId31"/>
    <p:sldId id="300" r:id="rId32"/>
    <p:sldId id="301" r:id="rId33"/>
    <p:sldId id="302" r:id="rId34"/>
    <p:sldId id="303" r:id="rId35"/>
    <p:sldId id="305" r:id="rId36"/>
    <p:sldId id="276" r:id="rId37"/>
    <p:sldId id="310" r:id="rId38"/>
    <p:sldId id="311" r:id="rId39"/>
    <p:sldId id="312" r:id="rId40"/>
    <p:sldId id="323" r:id="rId41"/>
    <p:sldId id="313" r:id="rId42"/>
    <p:sldId id="319" r:id="rId43"/>
    <p:sldId id="318" r:id="rId44"/>
    <p:sldId id="326" r:id="rId45"/>
    <p:sldId id="277" r:id="rId46"/>
    <p:sldId id="278" r:id="rId47"/>
    <p:sldId id="279" r:id="rId48"/>
    <p:sldId id="324" r:id="rId49"/>
    <p:sldId id="325" r:id="rId50"/>
    <p:sldId id="280" r:id="rId51"/>
    <p:sldId id="282" r:id="rId5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9B980D8-4C11-4085-9E19-3D3E122C5B0F}">
          <p14:sldIdLst>
            <p14:sldId id="256"/>
            <p14:sldId id="259"/>
            <p14:sldId id="258"/>
            <p14:sldId id="257"/>
            <p14:sldId id="283"/>
            <p14:sldId id="284"/>
            <p14:sldId id="260"/>
            <p14:sldId id="261"/>
            <p14:sldId id="262"/>
            <p14:sldId id="330"/>
            <p14:sldId id="263"/>
            <p14:sldId id="287"/>
            <p14:sldId id="264"/>
            <p14:sldId id="265"/>
            <p14:sldId id="267"/>
            <p14:sldId id="332"/>
            <p14:sldId id="334"/>
            <p14:sldId id="269"/>
            <p14:sldId id="271"/>
            <p14:sldId id="272"/>
            <p14:sldId id="273"/>
            <p14:sldId id="290"/>
            <p14:sldId id="292"/>
            <p14:sldId id="293"/>
            <p14:sldId id="294"/>
            <p14:sldId id="296"/>
            <p14:sldId id="298"/>
            <p14:sldId id="299"/>
            <p14:sldId id="309"/>
            <p14:sldId id="275"/>
            <p14:sldId id="300"/>
            <p14:sldId id="301"/>
            <p14:sldId id="302"/>
            <p14:sldId id="303"/>
            <p14:sldId id="305"/>
            <p14:sldId id="276"/>
            <p14:sldId id="310"/>
            <p14:sldId id="311"/>
            <p14:sldId id="312"/>
            <p14:sldId id="323"/>
            <p14:sldId id="313"/>
            <p14:sldId id="319"/>
            <p14:sldId id="318"/>
            <p14:sldId id="326"/>
            <p14:sldId id="277"/>
            <p14:sldId id="278"/>
            <p14:sldId id="279"/>
            <p14:sldId id="324"/>
            <p14:sldId id="325"/>
            <p14:sldId id="280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83752" autoAdjust="0"/>
  </p:normalViewPr>
  <p:slideViewPr>
    <p:cSldViewPr>
      <p:cViewPr varScale="1">
        <p:scale>
          <a:sx n="111" d="100"/>
          <a:sy n="111" d="100"/>
        </p:scale>
        <p:origin x="-55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3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7FB2E-DBB5-4932-88B6-C9A5B7522C1A}" type="datetimeFigureOut">
              <a:rPr lang="es-ES" smtClean="0"/>
              <a:t>02/02/2012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AD65E-7B87-4347-8D5A-035BEAD5F0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5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10D32-53D9-4A7F-9CEC-A0364F2AFD84}" type="datetimeFigureOut">
              <a:rPr lang="es-ES" smtClean="0"/>
              <a:t>02/02/2012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B944-6051-431F-881C-47ABDB78D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512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54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Explicaré de un modo </a:t>
            </a:r>
            <a:r>
              <a:rPr lang="es-ES" dirty="0" err="1" smtClean="0"/>
              <a:t>hiper</a:t>
            </a:r>
            <a:r>
              <a:rPr lang="es-ES" dirty="0" smtClean="0"/>
              <a:t>-resumido el PUD utilizando este mapa conceptual que hice.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320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transparencia tiene mucho contenido pero poco significado. Sin embargo</a:t>
            </a:r>
            <a:r>
              <a:rPr lang="es-ES" baseline="0" dirty="0" smtClean="0"/>
              <a:t> deja ver una parte de las tecnologías que se han integrado y que es un proyecto innovador.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34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Quitar tabla y juntar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ocn</a:t>
            </a:r>
            <a:r>
              <a:rPr lang="es-ES" baseline="0" dirty="0" smtClean="0"/>
              <a:t> la siguiente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089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mostrar información gradual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53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Necesidad de herramienta adaptable</a:t>
            </a:r>
          </a:p>
          <a:p>
            <a:r>
              <a:rPr lang="es-ES" dirty="0" smtClean="0"/>
              <a:t>Definir dentro de cada </a:t>
            </a:r>
            <a:r>
              <a:rPr lang="es-ES" dirty="0" err="1" smtClean="0"/>
              <a:t>metafora</a:t>
            </a:r>
            <a:r>
              <a:rPr lang="es-ES" dirty="0" smtClean="0"/>
              <a:t> definir</a:t>
            </a:r>
            <a:r>
              <a:rPr lang="es-ES" baseline="0" dirty="0" smtClean="0"/>
              <a:t> lo que representa cada elemento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048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indicaré que a partir de todos los requisitos identificados durante esta fase se ha procedido a asignar funcionalidades y responsabilidades a cada uno de los dos componentes que conformarán el sistema. Por lo tanto se obtienen dos diagramas de casos de uso de alto nivel.</a:t>
            </a:r>
          </a:p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5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DECIR DE PALABRA</a:t>
            </a:r>
            <a:r>
              <a:rPr lang="es-ES" baseline="0" dirty="0" smtClean="0"/>
              <a:t> Y ELIMINAR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99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Destacar la eficiencia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579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Quitar animación y destacar los patrones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507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Decir muy por alto que en un fichero </a:t>
            </a:r>
            <a:r>
              <a:rPr lang="es-ES" dirty="0" err="1" smtClean="0"/>
              <a:t>xml</a:t>
            </a:r>
            <a:r>
              <a:rPr lang="es-ES" dirty="0" smtClean="0"/>
              <a:t> se guarda la </a:t>
            </a:r>
            <a:r>
              <a:rPr lang="es-ES" dirty="0" err="1" smtClean="0"/>
              <a:t>info</a:t>
            </a:r>
            <a:r>
              <a:rPr lang="es-ES" dirty="0" smtClean="0"/>
              <a:t> necesaria para poder crear la </a:t>
            </a:r>
            <a:r>
              <a:rPr lang="es-ES" dirty="0" err="1" smtClean="0"/>
              <a:t>visualizacion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779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explicaré en 4 palabras lo que es cada cosa. Esta transparencia básicamente es para justificar que el modo de desarrollar software está cambiando y pasando de ser desarrollado en una única ubicación a ser desarrollado en múltiples ubicaciones simultáneamente.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245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Contar en dos trozos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16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hablar también de las pruebas funcionales mediante </a:t>
            </a:r>
            <a:r>
              <a:rPr lang="es-ES" dirty="0" err="1" smtClean="0"/>
              <a:t>Canoo</a:t>
            </a:r>
            <a:r>
              <a:rPr lang="es-ES" dirty="0" smtClean="0"/>
              <a:t> </a:t>
            </a:r>
            <a:r>
              <a:rPr lang="es-ES" dirty="0" err="1" smtClean="0"/>
              <a:t>WebTest</a:t>
            </a:r>
            <a:r>
              <a:rPr lang="es-ES" baseline="0" dirty="0" smtClean="0"/>
              <a:t> (no se incluye transparencia)</a:t>
            </a:r>
          </a:p>
          <a:p>
            <a:r>
              <a:rPr lang="es-ES" baseline="0" dirty="0" smtClean="0"/>
              <a:t>No decir </a:t>
            </a:r>
            <a:r>
              <a:rPr lang="es-ES" baseline="0" dirty="0" err="1" smtClean="0"/>
              <a:t>intersante</a:t>
            </a:r>
            <a:r>
              <a:rPr lang="es-ES" baseline="0" dirty="0" smtClean="0"/>
              <a:t> -&gt; decir completo, </a:t>
            </a:r>
            <a:r>
              <a:rPr lang="es-ES" baseline="0" dirty="0" err="1" smtClean="0"/>
              <a:t>sistematico</a:t>
            </a:r>
            <a:r>
              <a:rPr lang="es-ES" baseline="0" dirty="0" smtClean="0"/>
              <a:t> y </a:t>
            </a:r>
            <a:r>
              <a:rPr lang="es-ES" baseline="0" dirty="0" err="1" smtClean="0"/>
              <a:t>util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899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Dejar solo una foto empotrada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3537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decir que ambos 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6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Definición de DGS y en qué consiste.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95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--------------</a:t>
            </a:r>
            <a:r>
              <a:rPr lang="es-ES" dirty="0" smtClean="0">
                <a:sym typeface="Wingdings" pitchFamily="2" charset="2"/>
              </a:rPr>
              <a:t> </a:t>
            </a:r>
            <a:r>
              <a:rPr lang="es-ES" dirty="0" smtClean="0"/>
              <a:t>Trata de dar soporte mediante visualización</a:t>
            </a:r>
            <a:r>
              <a:rPr lang="es-ES" baseline="0" dirty="0" smtClean="0"/>
              <a:t> a la toma de decisiones para asegurar la calidad y mejorar la productividad.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49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952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es donde hablaré de</a:t>
            </a:r>
            <a:r>
              <a:rPr lang="es-ES" baseline="0" dirty="0" smtClean="0"/>
              <a:t> los distintos niveles de abstracción y las distintas medidas e indicadores que pueden ser relevantes en cada uno.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241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187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</a:t>
            </a:r>
            <a:r>
              <a:rPr lang="es-ES" baseline="0" dirty="0" smtClean="0"/>
              <a:t> nombra el DGS como pilar fundamental y se indica que ya se ha abordado al inicio de la presentación, por lo que se procede a hablar de calidad y visualización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51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1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BA94F21-0797-4E95-A167-61BB977A7A07}" type="datetime1">
              <a:rPr lang="es-ES" smtClean="0"/>
              <a:t>02/02/2012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67348F-D82F-4203-B988-4315A6CCE1FF}" type="datetime1">
              <a:rPr lang="es-ES" smtClean="0"/>
              <a:t>02/02/2012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03E2A4A-F387-450A-8035-B2CE78E65F16}" type="datetime1">
              <a:rPr lang="es-ES" smtClean="0"/>
              <a:t>02/02/2012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814E831-803D-4DC9-A45E-16E6A7294CB2}" type="datetime1">
              <a:rPr lang="es-ES" smtClean="0"/>
              <a:t>02/02/2012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1C56D5-6C86-4DC9-861B-534982FBAADC}" type="datetime1">
              <a:rPr lang="es-ES" smtClean="0"/>
              <a:t>02/02/2012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4866AA-2609-4395-A307-D68E3A2543EA}" type="datetime1">
              <a:rPr lang="es-ES" smtClean="0"/>
              <a:t>02/02/2012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B0E53B-4707-45D0-A56E-130A6DD7231A}" type="datetime1">
              <a:rPr lang="es-ES" smtClean="0"/>
              <a:t>02/02/2012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DFB25C-1A7B-4919-AC47-9C617A3CFBA5}" type="datetime1">
              <a:rPr lang="es-ES" smtClean="0"/>
              <a:t>02/02/2012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4C2FB6-DA44-4949-B94E-D32797346C64}" type="datetime1">
              <a:rPr lang="es-ES" smtClean="0"/>
              <a:t>02/02/2012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990DB49-AEFD-45A7-A9E8-05638C0F3490}" type="datetime1">
              <a:rPr lang="es-ES" smtClean="0"/>
              <a:t>02/02/2012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71F7CAB-7A75-4A77-B093-74C2CFEED5DB}" type="datetime1">
              <a:rPr lang="es-ES" smtClean="0"/>
              <a:t>02/02/2012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92A87D8-8993-4C38-8B2C-F15566D3A0F3}" type="datetime1">
              <a:rPr lang="es-ES" smtClean="0"/>
              <a:t>02/02/2012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10" Type="http://schemas.openxmlformats.org/officeDocument/2006/relationships/image" Target="../media/image5.png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0.png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829761"/>
          </a:xfrm>
        </p:spPr>
        <p:txBody>
          <a:bodyPr>
            <a:normAutofit/>
          </a:bodyPr>
          <a:lstStyle/>
          <a:p>
            <a:r>
              <a:rPr lang="es-ES" dirty="0" smtClean="0"/>
              <a:t>DESGLOSA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7772400" cy="1199704"/>
          </a:xfrm>
        </p:spPr>
        <p:txBody>
          <a:bodyPr/>
          <a:lstStyle/>
          <a:p>
            <a:r>
              <a:rPr lang="es-ES" dirty="0"/>
              <a:t>Un sistema de visualización 3D para dar soporte al Desarrollo Global de Software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591368" y="4005064"/>
            <a:ext cx="4897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/>
              <a:t>Autor: </a:t>
            </a:r>
            <a:r>
              <a:rPr lang="es-ES" sz="1400" dirty="0" err="1" smtClean="0"/>
              <a:t>Jose</a:t>
            </a:r>
            <a:r>
              <a:rPr lang="es-ES" sz="1400" dirty="0" smtClean="0"/>
              <a:t> Domingo López </a:t>
            </a:r>
            <a:r>
              <a:rPr lang="es-ES" sz="1400" dirty="0" err="1" smtClean="0"/>
              <a:t>López</a:t>
            </a:r>
            <a:endParaRPr lang="es-ES" sz="1400" dirty="0" smtClean="0"/>
          </a:p>
          <a:p>
            <a:pPr algn="r"/>
            <a:r>
              <a:rPr lang="es-ES" sz="1400" dirty="0" smtClean="0"/>
              <a:t>Directora: Mª Ángeles Moraga de la Rubia</a:t>
            </a:r>
          </a:p>
          <a:p>
            <a:endParaRPr lang="es-ES" sz="1400" dirty="0"/>
          </a:p>
          <a:p>
            <a:pPr algn="r"/>
            <a:r>
              <a:rPr lang="es-ES" sz="1400" dirty="0" smtClean="0"/>
              <a:t>Febrero, 2012</a:t>
            </a:r>
            <a:endParaRPr lang="es-ES" sz="1400" dirty="0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36" y="1340768"/>
            <a:ext cx="1008112" cy="10081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61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</a:t>
            </a:r>
            <a:r>
              <a:rPr lang="es-ES" sz="2200" dirty="0" smtClean="0"/>
              <a:t>Objetivos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Motivación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547664" y="186085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RIGIN (Organizaciones Inteligentes Globales Innovadoras)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619087" y="263691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Colaboran:</a:t>
            </a:r>
            <a:endParaRPr lang="es-ES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27" y="2883989"/>
            <a:ext cx="1457325" cy="100012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75" y="4005064"/>
            <a:ext cx="1457325" cy="50482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19" y="2873642"/>
            <a:ext cx="1457325" cy="100012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797152"/>
            <a:ext cx="1457325" cy="100012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97" y="2883990"/>
            <a:ext cx="1457325" cy="100012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48" y="4725144"/>
            <a:ext cx="1457325" cy="1000125"/>
          </a:xfrm>
          <a:prstGeom prst="rect">
            <a:avLst/>
          </a:prstGeom>
        </p:spPr>
      </p:pic>
      <p:pic>
        <p:nvPicPr>
          <p:cNvPr id="14" name="14 Marcador de contenido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984384" cy="675558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1" y="2873641"/>
            <a:ext cx="1457325" cy="1000125"/>
          </a:xfrm>
          <a:prstGeom prst="rect">
            <a:avLst/>
          </a:prstGeom>
        </p:spPr>
      </p:pic>
      <p:pic>
        <p:nvPicPr>
          <p:cNvPr id="16" name="Picture 7" descr="logo brillo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/>
          <a:p>
            <a:fld id="{B48C6472-4FB6-4C69-A920-C8307D2FB37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78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481329"/>
            <a:ext cx="8568952" cy="1227591"/>
          </a:xfrm>
          <a:ln w="381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ES" sz="2200" dirty="0" smtClean="0"/>
              <a:t>Elaborar una herramienta de visualización que facilite la gestión organizacional en el contexto del DGS y el seguimiento de los proyectos globalizados mediante técnicas de visualización.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7" y="4003323"/>
            <a:ext cx="2736304" cy="173907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80" y="4003323"/>
            <a:ext cx="2631856" cy="236954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474420" y="335699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Geolocalización</a:t>
            </a:r>
            <a:r>
              <a:rPr lang="es-ES" dirty="0" smtClean="0"/>
              <a:t> de factorías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4506868" y="3079993"/>
            <a:ext cx="4286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Visualización de </a:t>
            </a:r>
          </a:p>
          <a:p>
            <a:pPr algn="ctr"/>
            <a:r>
              <a:rPr lang="es-ES" dirty="0" smtClean="0"/>
              <a:t>medidas e indicadores</a:t>
            </a:r>
          </a:p>
          <a:p>
            <a:pPr algn="ctr"/>
            <a:r>
              <a:rPr lang="es-ES" dirty="0" smtClean="0"/>
              <a:t>mediante metáforas de visualización</a:t>
            </a:r>
            <a:endParaRPr lang="es-ES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11</a:t>
            </a:fld>
            <a:endParaRPr lang="es-ES"/>
          </a:p>
        </p:txBody>
      </p:sp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5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12</a:t>
            </a:fld>
            <a:endParaRPr lang="es-ES"/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18356"/>
            <a:ext cx="5112568" cy="4939644"/>
          </a:xfr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Estructura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9812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Selección de la información relevante.</a:t>
            </a:r>
          </a:p>
          <a:p>
            <a:endParaRPr lang="es-ES" sz="2200" dirty="0" smtClean="0"/>
          </a:p>
          <a:p>
            <a:r>
              <a:rPr lang="es-ES" sz="2200" dirty="0" smtClean="0"/>
              <a:t>Análisis de técnicas de visualización.</a:t>
            </a:r>
          </a:p>
          <a:p>
            <a:endParaRPr lang="es-ES" sz="2200" dirty="0"/>
          </a:p>
          <a:p>
            <a:r>
              <a:rPr lang="es-ES" sz="2200" dirty="0" smtClean="0"/>
              <a:t>Definición de metáforas de visualización.</a:t>
            </a:r>
          </a:p>
          <a:p>
            <a:endParaRPr lang="es-ES" sz="2200" dirty="0" smtClean="0"/>
          </a:p>
          <a:p>
            <a:r>
              <a:rPr lang="es-ES" sz="2200" dirty="0" smtClean="0"/>
              <a:t>Diseño de un método que permita configurar la visualización.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Objetivos</a:t>
            </a:r>
            <a:r>
              <a:rPr lang="es-ES" sz="3800" dirty="0" smtClean="0"/>
              <a:t> parciales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13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3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052736"/>
            <a:ext cx="7772400" cy="1828800"/>
          </a:xfrm>
        </p:spPr>
        <p:txBody>
          <a:bodyPr/>
          <a:lstStyle/>
          <a:p>
            <a:r>
              <a:rPr lang="es-ES" dirty="0" smtClean="0"/>
              <a:t>3. Estado del Arte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753743" cy="1454888"/>
          </a:xfrm>
        </p:spPr>
        <p:txBody>
          <a:bodyPr>
            <a:normAutofit/>
          </a:bodyPr>
          <a:lstStyle/>
          <a:p>
            <a:r>
              <a:rPr lang="es-ES" dirty="0" smtClean="0"/>
              <a:t>Calidad, medidas y visualización</a:t>
            </a:r>
          </a:p>
          <a:p>
            <a:r>
              <a:rPr lang="es-ES" dirty="0" smtClean="0"/>
              <a:t>Visualización de medidas software</a:t>
            </a:r>
          </a:p>
          <a:p>
            <a:r>
              <a:rPr lang="es-ES" dirty="0" smtClean="0"/>
              <a:t>Librerías de gráficos 3D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5881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96944" cy="4525963"/>
          </a:xfrm>
        </p:spPr>
        <p:txBody>
          <a:bodyPr/>
          <a:lstStyle/>
          <a:p>
            <a:r>
              <a:rPr lang="es-ES" sz="2200" dirty="0" smtClean="0"/>
              <a:t>Definición de </a:t>
            </a:r>
            <a:r>
              <a:rPr lang="es-ES" sz="2200" u="sng" dirty="0" smtClean="0"/>
              <a:t>Calidad</a:t>
            </a:r>
            <a:r>
              <a:rPr lang="es-ES" sz="2200" dirty="0" smtClean="0"/>
              <a:t> (RAE 2006, 3ª edición):</a:t>
            </a:r>
          </a:p>
          <a:p>
            <a:pPr marL="109728" indent="0" algn="ctr">
              <a:buNone/>
            </a:pPr>
            <a:r>
              <a:rPr lang="es-ES" sz="1800" i="1" dirty="0" smtClean="0"/>
              <a:t>“Propiedad </a:t>
            </a:r>
            <a:r>
              <a:rPr lang="es-ES" sz="1800" i="1" dirty="0"/>
              <a:t>o conjunto de propiedades inherentes a </a:t>
            </a:r>
            <a:r>
              <a:rPr lang="es-ES" sz="1800" i="1" dirty="0" smtClean="0"/>
              <a:t>algo,</a:t>
            </a:r>
          </a:p>
          <a:p>
            <a:pPr marL="109728" indent="0" algn="ctr">
              <a:buNone/>
            </a:pPr>
            <a:r>
              <a:rPr lang="es-ES" sz="1800" i="1" dirty="0" smtClean="0"/>
              <a:t>que </a:t>
            </a:r>
            <a:r>
              <a:rPr lang="es-ES" sz="1800" i="1" dirty="0"/>
              <a:t>permiten juzgar su valor</a:t>
            </a:r>
            <a:r>
              <a:rPr lang="es-ES" sz="1800" i="1" dirty="0" smtClean="0"/>
              <a:t>.”</a:t>
            </a:r>
          </a:p>
          <a:p>
            <a:pPr marL="109728" indent="0" algn="ctr">
              <a:buNone/>
            </a:pPr>
            <a:endParaRPr lang="es-ES" dirty="0" smtClean="0"/>
          </a:p>
          <a:p>
            <a:pPr lvl="1"/>
            <a:r>
              <a:rPr lang="es-ES" sz="1800" dirty="0" smtClean="0"/>
              <a:t>Aparición de normas de calidad: ISO/IEC 25010.</a:t>
            </a:r>
          </a:p>
          <a:p>
            <a:endParaRPr lang="es-ES" sz="2200" dirty="0"/>
          </a:p>
          <a:p>
            <a:r>
              <a:rPr lang="es-ES" sz="2200" dirty="0"/>
              <a:t>Las </a:t>
            </a:r>
            <a:r>
              <a:rPr lang="es-ES" sz="2200" u="sng" dirty="0" smtClean="0"/>
              <a:t>Medidas</a:t>
            </a:r>
            <a:r>
              <a:rPr lang="es-ES" sz="2200" dirty="0" smtClean="0"/>
              <a:t> </a:t>
            </a:r>
            <a:r>
              <a:rPr lang="es-ES" sz="2200" dirty="0"/>
              <a:t>software permiten </a:t>
            </a:r>
            <a:r>
              <a:rPr lang="es-ES" sz="2200" dirty="0" smtClean="0"/>
              <a:t>evaluar la calidad del software.</a:t>
            </a:r>
          </a:p>
          <a:p>
            <a:endParaRPr lang="es-ES" sz="2200" dirty="0"/>
          </a:p>
          <a:p>
            <a:r>
              <a:rPr lang="es-ES" sz="2200" dirty="0" smtClean="0"/>
              <a:t>La </a:t>
            </a:r>
            <a:r>
              <a:rPr lang="es-ES" sz="2200" u="sng" dirty="0" smtClean="0"/>
              <a:t>Visualización</a:t>
            </a:r>
            <a:r>
              <a:rPr lang="es-ES" sz="2200" dirty="0" smtClean="0"/>
              <a:t> de medidas permite detectar riesgos y anomalías.</a:t>
            </a:r>
            <a:endParaRPr lang="es-ES" sz="2200" dirty="0"/>
          </a:p>
          <a:p>
            <a:endParaRPr lang="es-ES" sz="2200" dirty="0" smtClean="0"/>
          </a:p>
          <a:p>
            <a:endParaRPr lang="es-ES" sz="22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Estado del Arte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Calidad, medidas y visualización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1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s-ES" sz="2200" dirty="0" smtClean="0"/>
          </a:p>
          <a:p>
            <a:pPr marL="109728" indent="0">
              <a:buNone/>
            </a:pP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16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Visualización </a:t>
            </a:r>
            <a:r>
              <a:rPr lang="es-ES" sz="3800" dirty="0" smtClean="0"/>
              <a:t>de </a:t>
            </a:r>
            <a:r>
              <a:rPr lang="es-ES" sz="3800" dirty="0"/>
              <a:t>medidas software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619672" y="1727032"/>
            <a:ext cx="5867400" cy="1077218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53C82"/>
                </a:solidFill>
              </a:rPr>
              <a:t>La </a:t>
            </a:r>
            <a:r>
              <a:rPr lang="es-ES" sz="2400" b="1" dirty="0" smtClean="0">
                <a:solidFill>
                  <a:srgbClr val="C00000"/>
                </a:solidFill>
              </a:rPr>
              <a:t>Visualización</a:t>
            </a:r>
            <a:r>
              <a:rPr lang="es-ES" sz="2000" b="1" dirty="0" smtClean="0">
                <a:solidFill>
                  <a:srgbClr val="053C82"/>
                </a:solidFill>
              </a:rPr>
              <a:t> ofrece una sólida base para el análisis de datos complejos por medio de la exploración visual </a:t>
            </a:r>
            <a:endParaRPr lang="es-ES" u="none" dirty="0">
              <a:solidFill>
                <a:srgbClr val="053C82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410200" y="3129409"/>
            <a:ext cx="3429000" cy="2308324"/>
          </a:xfrm>
          <a:prstGeom prst="rect">
            <a:avLst/>
          </a:prstGeom>
          <a:noFill/>
          <a:ln w="9525" cap="rnd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r>
              <a:rPr lang="es-ES" sz="1600" dirty="0" smtClean="0"/>
              <a:t>Pasos: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Identificar la entidad que se quiere representar.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Identificar sus propiedades relevantes.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/>
              <a:t>Asociar esas propiedades con atributos de un elemento gráfico (textura, color, ubicación, tamaño</a:t>
            </a:r>
            <a:r>
              <a:rPr lang="es-ES" sz="1600" dirty="0" smtClean="0"/>
              <a:t>…).</a:t>
            </a:r>
            <a:endParaRPr lang="es-ES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51520" y="3129409"/>
            <a:ext cx="3581400" cy="1354217"/>
          </a:xfrm>
          <a:prstGeom prst="rect">
            <a:avLst/>
          </a:prstGeom>
          <a:noFill/>
          <a:ln w="9525" cap="rnd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Metáfora de Visualización</a:t>
            </a:r>
          </a:p>
          <a:p>
            <a:pPr algn="ctr"/>
            <a:r>
              <a:rPr lang="en-US" sz="1600" dirty="0" smtClean="0">
                <a:solidFill>
                  <a:srgbClr val="053C82"/>
                </a:solidFill>
              </a:rPr>
              <a:t>“</a:t>
            </a:r>
            <a:r>
              <a:rPr lang="en-US" sz="1600" dirty="0" err="1" smtClean="0">
                <a:solidFill>
                  <a:srgbClr val="053C82"/>
                </a:solidFill>
              </a:rPr>
              <a:t>imagen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retórica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cuya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esencia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es</a:t>
            </a:r>
            <a:r>
              <a:rPr lang="en-US" sz="1600" dirty="0" smtClean="0">
                <a:solidFill>
                  <a:srgbClr val="053C82"/>
                </a:solidFill>
              </a:rPr>
              <a:t> el </a:t>
            </a:r>
            <a:r>
              <a:rPr lang="en-US" sz="1600" dirty="0" err="1" smtClean="0">
                <a:solidFill>
                  <a:srgbClr val="053C82"/>
                </a:solidFill>
              </a:rPr>
              <a:t>entendimiento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una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clase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elemento</a:t>
            </a:r>
            <a:r>
              <a:rPr lang="en-US" sz="1600" dirty="0" smtClean="0">
                <a:solidFill>
                  <a:srgbClr val="053C82"/>
                </a:solidFill>
              </a:rPr>
              <a:t> </a:t>
            </a:r>
            <a:r>
              <a:rPr lang="en-US" sz="1600" dirty="0" err="1" smtClean="0">
                <a:solidFill>
                  <a:srgbClr val="053C82"/>
                </a:solidFill>
              </a:rPr>
              <a:t>representado</a:t>
            </a:r>
            <a:r>
              <a:rPr lang="en-US" sz="1600" dirty="0" smtClean="0">
                <a:solidFill>
                  <a:srgbClr val="053C82"/>
                </a:solidFill>
              </a:rPr>
              <a:t> en </a:t>
            </a:r>
            <a:r>
              <a:rPr lang="en-US" sz="1600" dirty="0" err="1" smtClean="0">
                <a:solidFill>
                  <a:srgbClr val="053C82"/>
                </a:solidFill>
              </a:rPr>
              <a:t>términos</a:t>
            </a:r>
            <a:r>
              <a:rPr lang="en-US" sz="1600" dirty="0" smtClean="0">
                <a:solidFill>
                  <a:srgbClr val="053C82"/>
                </a:solidFill>
              </a:rPr>
              <a:t> de </a:t>
            </a:r>
            <a:r>
              <a:rPr lang="en-US" sz="1600" dirty="0" err="1" smtClean="0">
                <a:solidFill>
                  <a:srgbClr val="053C82"/>
                </a:solidFill>
              </a:rPr>
              <a:t>otro</a:t>
            </a:r>
            <a:r>
              <a:rPr lang="en-US" sz="1600" dirty="0" smtClean="0">
                <a:solidFill>
                  <a:srgbClr val="053C82"/>
                </a:solidFill>
              </a:rPr>
              <a:t>”</a:t>
            </a:r>
            <a:endParaRPr lang="es-ES" sz="1400" u="none" dirty="0">
              <a:solidFill>
                <a:srgbClr val="053C82"/>
              </a:solidFill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 rot="3391974">
            <a:off x="3796681" y="2998873"/>
            <a:ext cx="685800" cy="838200"/>
          </a:xfrm>
          <a:prstGeom prst="downArrow">
            <a:avLst>
              <a:gd name="adj1" fmla="val 50000"/>
              <a:gd name="adj2" fmla="val 30556"/>
            </a:avLst>
          </a:prstGeom>
          <a:gradFill rotWithShape="1">
            <a:gsLst>
              <a:gs pos="0">
                <a:srgbClr val="053C8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rgbClr val="053C8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 rot="18368642">
            <a:off x="4713059" y="3005805"/>
            <a:ext cx="685800" cy="838200"/>
          </a:xfrm>
          <a:prstGeom prst="downArrow">
            <a:avLst>
              <a:gd name="adj1" fmla="val 50000"/>
              <a:gd name="adj2" fmla="val 30556"/>
            </a:avLst>
          </a:prstGeom>
          <a:gradFill rotWithShape="1">
            <a:gsLst>
              <a:gs pos="0">
                <a:srgbClr val="053C8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rgbClr val="053C8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96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Direct3D</a:t>
            </a:r>
          </a:p>
          <a:p>
            <a:r>
              <a:rPr lang="es-ES" sz="2200" dirty="0" err="1" smtClean="0"/>
              <a:t>OpenGL</a:t>
            </a:r>
            <a:endParaRPr lang="es-ES" sz="2200" dirty="0" smtClean="0"/>
          </a:p>
          <a:p>
            <a:r>
              <a:rPr lang="es-ES" sz="2200" dirty="0" err="1" smtClean="0"/>
              <a:t>WebGL</a:t>
            </a:r>
            <a:endParaRPr lang="es-ES" sz="2200" dirty="0" smtClean="0"/>
          </a:p>
          <a:p>
            <a:r>
              <a:rPr lang="es-ES" sz="2200" dirty="0" err="1" smtClean="0"/>
              <a:t>jMonkeyEngine</a:t>
            </a:r>
            <a:endParaRPr lang="es-ES" sz="2200" dirty="0" smtClean="0"/>
          </a:p>
          <a:p>
            <a:r>
              <a:rPr lang="es-ES" sz="2200" dirty="0" smtClean="0"/>
              <a:t>Java3D</a:t>
            </a:r>
          </a:p>
          <a:p>
            <a:r>
              <a:rPr lang="es-ES" sz="2200" dirty="0" smtClean="0"/>
              <a:t>…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17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Librerías de gráficos 3D</a:t>
            </a:r>
            <a:endParaRPr lang="es-ES" sz="3800" dirty="0"/>
          </a:p>
        </p:txBody>
      </p:sp>
      <p:sp>
        <p:nvSpPr>
          <p:cNvPr id="6" name="5 CuadroTexto"/>
          <p:cNvSpPr txBox="1"/>
          <p:nvPr/>
        </p:nvSpPr>
        <p:spPr>
          <a:xfrm>
            <a:off x="4355976" y="16288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Estándar maduro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355976" y="199813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Código </a:t>
            </a:r>
            <a:r>
              <a:rPr lang="es-ES" dirty="0" smtClean="0"/>
              <a:t>abierto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4355976" y="236746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Bien </a:t>
            </a:r>
            <a:r>
              <a:rPr lang="es-ES" dirty="0" smtClean="0"/>
              <a:t>documentado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4355976" y="2736796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Independiente de la plataforma y del </a:t>
            </a:r>
            <a:r>
              <a:rPr lang="es-ES" dirty="0" smtClean="0"/>
              <a:t>SO</a:t>
            </a:r>
            <a:endParaRPr lang="es-ES" dirty="0"/>
          </a:p>
        </p:txBody>
      </p:sp>
      <p:cxnSp>
        <p:nvCxnSpPr>
          <p:cNvPr id="12" name="11 Conector recto de flecha"/>
          <p:cNvCxnSpPr>
            <a:endCxn id="6" idx="1"/>
          </p:cNvCxnSpPr>
          <p:nvPr/>
        </p:nvCxnSpPr>
        <p:spPr>
          <a:xfrm flipV="1">
            <a:off x="2195736" y="1813466"/>
            <a:ext cx="2160240" cy="27609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endCxn id="7" idx="1"/>
          </p:cNvCxnSpPr>
          <p:nvPr/>
        </p:nvCxnSpPr>
        <p:spPr>
          <a:xfrm>
            <a:off x="2195736" y="2089558"/>
            <a:ext cx="2160240" cy="9324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9" idx="1"/>
          </p:cNvCxnSpPr>
          <p:nvPr/>
        </p:nvCxnSpPr>
        <p:spPr>
          <a:xfrm>
            <a:off x="2195736" y="2089558"/>
            <a:ext cx="2160240" cy="46257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>
            <a:endCxn id="10" idx="1"/>
          </p:cNvCxnSpPr>
          <p:nvPr/>
        </p:nvCxnSpPr>
        <p:spPr>
          <a:xfrm>
            <a:off x="2195736" y="2089558"/>
            <a:ext cx="2160240" cy="831904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Método de Trabajo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51920" y="2931712"/>
            <a:ext cx="5040560" cy="1454888"/>
          </a:xfrm>
        </p:spPr>
        <p:txBody>
          <a:bodyPr>
            <a:normAutofit/>
          </a:bodyPr>
          <a:lstStyle/>
          <a:p>
            <a:r>
              <a:rPr lang="es-ES" dirty="0" smtClean="0"/>
              <a:t>Metodología</a:t>
            </a:r>
          </a:p>
          <a:p>
            <a:r>
              <a:rPr lang="es-ES" dirty="0" smtClean="0"/>
              <a:t>Tecnologías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2022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Método de Trabajo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Metodología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19</a:t>
            </a:fld>
            <a:endParaRPr lang="es-ES"/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340768"/>
            <a:ext cx="4422432" cy="5491792"/>
          </a:xfrm>
        </p:spPr>
      </p:pic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7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Motivación y Objetivos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Estado del Arte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Metodología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Resultados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Demostración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Contenidos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2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412776"/>
            <a:ext cx="3826768" cy="4824536"/>
          </a:xfrm>
        </p:spPr>
        <p:txBody>
          <a:bodyPr>
            <a:normAutofit/>
          </a:bodyPr>
          <a:lstStyle/>
          <a:p>
            <a:r>
              <a:rPr lang="es-ES" sz="2200" dirty="0" err="1" smtClean="0"/>
              <a:t>Maven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Subversion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Tomcat</a:t>
            </a:r>
            <a:endParaRPr lang="es-ES" sz="2200" dirty="0"/>
          </a:p>
          <a:p>
            <a:r>
              <a:rPr lang="es-ES" sz="2200" dirty="0" err="1" smtClean="0"/>
              <a:t>MySQL</a:t>
            </a:r>
            <a:r>
              <a:rPr lang="es-ES" sz="2200" dirty="0" smtClean="0"/>
              <a:t> Server</a:t>
            </a:r>
          </a:p>
          <a:p>
            <a:r>
              <a:rPr lang="es-ES" sz="2200" dirty="0" smtClean="0"/>
              <a:t>Spring</a:t>
            </a:r>
          </a:p>
          <a:p>
            <a:r>
              <a:rPr lang="es-ES" sz="2200" dirty="0" smtClean="0"/>
              <a:t>Spring Security</a:t>
            </a:r>
          </a:p>
          <a:p>
            <a:r>
              <a:rPr lang="es-ES" sz="2200" dirty="0" err="1" smtClean="0"/>
              <a:t>Struts</a:t>
            </a:r>
            <a:r>
              <a:rPr lang="es-ES" sz="2200" dirty="0" smtClean="0"/>
              <a:t> 2</a:t>
            </a:r>
          </a:p>
          <a:p>
            <a:r>
              <a:rPr lang="es-ES" sz="2200" dirty="0" err="1" smtClean="0"/>
              <a:t>Hibernate</a:t>
            </a:r>
            <a:endParaRPr lang="es-ES" sz="2200" dirty="0" smtClean="0"/>
          </a:p>
          <a:p>
            <a:r>
              <a:rPr lang="es-ES" sz="2200" dirty="0" smtClean="0"/>
              <a:t>JPA</a:t>
            </a:r>
            <a:endParaRPr lang="es-ES" sz="2200" dirty="0"/>
          </a:p>
          <a:p>
            <a:r>
              <a:rPr lang="es-ES" sz="2200" dirty="0" smtClean="0"/>
              <a:t>JAXB</a:t>
            </a:r>
          </a:p>
          <a:p>
            <a:pPr marL="109728" indent="0">
              <a:buNone/>
            </a:pP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Método de Trabajo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Tecnologías</a:t>
            </a:r>
            <a:endParaRPr lang="es-ES" sz="38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59200" y="1412776"/>
            <a:ext cx="4306447" cy="504056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err="1"/>
              <a:t>Displaytag</a:t>
            </a:r>
            <a:endParaRPr lang="es-ES" sz="2200" dirty="0"/>
          </a:p>
          <a:p>
            <a:r>
              <a:rPr lang="es-ES" sz="2200" dirty="0" err="1"/>
              <a:t>SiteMesh</a:t>
            </a:r>
            <a:endParaRPr lang="es-ES" sz="2200" dirty="0"/>
          </a:p>
          <a:p>
            <a:r>
              <a:rPr lang="es-ES" sz="2200" dirty="0"/>
              <a:t>JSTL</a:t>
            </a:r>
          </a:p>
          <a:p>
            <a:r>
              <a:rPr lang="es-ES" sz="2200" dirty="0"/>
              <a:t>JSON</a:t>
            </a:r>
          </a:p>
          <a:p>
            <a:r>
              <a:rPr lang="es-ES" sz="2200" dirty="0" err="1" smtClean="0"/>
              <a:t>JQuery</a:t>
            </a:r>
            <a:endParaRPr lang="es-ES" sz="2200" dirty="0" smtClean="0"/>
          </a:p>
          <a:p>
            <a:r>
              <a:rPr lang="es-ES" sz="2200" dirty="0" smtClean="0"/>
              <a:t>Google </a:t>
            </a:r>
            <a:r>
              <a:rPr lang="es-ES" sz="2200" dirty="0" err="1"/>
              <a:t>Maps</a:t>
            </a:r>
            <a:r>
              <a:rPr lang="es-ES" sz="2200" dirty="0"/>
              <a:t> API</a:t>
            </a:r>
          </a:p>
          <a:p>
            <a:r>
              <a:rPr lang="es-ES" sz="2200" dirty="0" smtClean="0"/>
              <a:t>Java </a:t>
            </a:r>
            <a:r>
              <a:rPr lang="es-ES" sz="2200" dirty="0" err="1" smtClean="0"/>
              <a:t>OpenGL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Annotations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Reflection</a:t>
            </a:r>
            <a:r>
              <a:rPr lang="es-ES" sz="2200" dirty="0"/>
              <a:t> </a:t>
            </a:r>
            <a:r>
              <a:rPr lang="es-ES" sz="2200" dirty="0" smtClean="0"/>
              <a:t>API</a:t>
            </a:r>
          </a:p>
          <a:p>
            <a:r>
              <a:rPr lang="es-ES" sz="2200" dirty="0" err="1"/>
              <a:t>JUnit</a:t>
            </a:r>
            <a:endParaRPr lang="es-ES" sz="2200" dirty="0"/>
          </a:p>
          <a:p>
            <a:r>
              <a:rPr lang="es-ES" sz="2200" dirty="0"/>
              <a:t>Spring Test</a:t>
            </a:r>
          </a:p>
          <a:p>
            <a:r>
              <a:rPr lang="es-ES" sz="2200" dirty="0" err="1"/>
              <a:t>Canoo</a:t>
            </a:r>
            <a:r>
              <a:rPr lang="es-ES" sz="2200" dirty="0"/>
              <a:t> </a:t>
            </a:r>
            <a:r>
              <a:rPr lang="es-ES" sz="2200" dirty="0" err="1"/>
              <a:t>WebTest</a:t>
            </a:r>
            <a:endParaRPr lang="es-ES" sz="2200" dirty="0"/>
          </a:p>
          <a:p>
            <a:pPr marL="109728" indent="0">
              <a:buNone/>
            </a:pPr>
            <a:endParaRPr lang="es-ES" sz="2200" dirty="0" smtClean="0"/>
          </a:p>
          <a:p>
            <a:endParaRPr lang="es-ES" sz="2800" dirty="0" smtClean="0"/>
          </a:p>
          <a:p>
            <a:endParaRPr lang="es-ES" sz="2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20</a:t>
            </a:fld>
            <a:endParaRPr lang="es-ES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044624" y="1052736"/>
            <a:ext cx="7772400" cy="1828800"/>
          </a:xfrm>
        </p:spPr>
        <p:txBody>
          <a:bodyPr/>
          <a:lstStyle/>
          <a:p>
            <a:r>
              <a:rPr lang="es-ES" dirty="0" smtClean="0"/>
              <a:t>5. Resultados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Trabajo inicial</a:t>
            </a:r>
          </a:p>
          <a:p>
            <a:r>
              <a:rPr lang="es-ES" dirty="0" smtClean="0"/>
              <a:t>Motor gráfico</a:t>
            </a:r>
          </a:p>
          <a:p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333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Modelos gráficos para factorías y proyectos software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22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51304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Captura de requisitos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1" y="2275923"/>
            <a:ext cx="4301059" cy="3551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50" y="2275924"/>
            <a:ext cx="4390856" cy="3551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504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Modelo gráfico genérico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23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76871"/>
            <a:ext cx="4204321" cy="396757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28" y="2564904"/>
            <a:ext cx="4687774" cy="1596143"/>
          </a:xfrm>
          <a:prstGeom prst="rect">
            <a:avLst/>
          </a:prstGeo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86005E-6 L -0.18247 4.8600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24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6579273" cy="4525962"/>
          </a:xfrm>
        </p:spPr>
      </p:pic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Niveles de abstracción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6001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6422"/>
            <a:ext cx="5991068" cy="3744417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Concepto de perfiles de visualización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25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sz="2200" dirty="0"/>
              <a:t/>
            </a:r>
            <a:br>
              <a:rPr lang="es-ES" sz="2200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3047"/>
            <a:ext cx="5991068" cy="3744415"/>
          </a:xfrm>
          <a:prstGeom prst="rect">
            <a:avLst/>
          </a:prstGeom>
        </p:spPr>
      </p:pic>
      <p:cxnSp>
        <p:nvCxnSpPr>
          <p:cNvPr id="13" name="12 Conector recto de flecha"/>
          <p:cNvCxnSpPr/>
          <p:nvPr/>
        </p:nvCxnSpPr>
        <p:spPr>
          <a:xfrm>
            <a:off x="3563888" y="2780928"/>
            <a:ext cx="129614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>
            <a:off x="3563888" y="3140968"/>
            <a:ext cx="1152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3563888" y="3645024"/>
            <a:ext cx="1152128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V="1">
            <a:off x="3563888" y="3717032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 flipV="1">
            <a:off x="3563888" y="4293096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27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Otros requisitos del sistema:</a:t>
            </a:r>
          </a:p>
          <a:p>
            <a:r>
              <a:rPr lang="es-ES" sz="1800" dirty="0" smtClean="0"/>
              <a:t>Accesible</a:t>
            </a:r>
            <a:r>
              <a:rPr lang="es-ES" sz="1800" dirty="0" smtClean="0"/>
              <a:t>.</a:t>
            </a:r>
          </a:p>
          <a:p>
            <a:r>
              <a:rPr lang="es-ES" sz="1800" dirty="0" smtClean="0"/>
              <a:t>Intuitivo.</a:t>
            </a:r>
          </a:p>
          <a:p>
            <a:r>
              <a:rPr lang="es-ES" sz="1800" dirty="0" smtClean="0"/>
              <a:t>Personalizable.</a:t>
            </a:r>
          </a:p>
          <a:p>
            <a:r>
              <a:rPr lang="es-ES" sz="1800" dirty="0" smtClean="0"/>
              <a:t>Extensible.</a:t>
            </a:r>
          </a:p>
          <a:p>
            <a:r>
              <a:rPr lang="es-ES" sz="1800" dirty="0" smtClean="0"/>
              <a:t>Navegable.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26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0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8" y="1844825"/>
            <a:ext cx="8971405" cy="4954012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27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Modelo de Casos de Uso</a:t>
            </a:r>
            <a:endParaRPr lang="es-ES" sz="3800" dirty="0"/>
          </a:p>
        </p:txBody>
      </p:sp>
      <p:pic>
        <p:nvPicPr>
          <p:cNvPr id="7" name="5 Marcador de contenid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" y="2348879"/>
            <a:ext cx="9122187" cy="3297777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1 Marcador de contenido"/>
          <p:cNvSpPr txBox="1">
            <a:spLocks/>
          </p:cNvSpPr>
          <p:nvPr/>
        </p:nvSpPr>
        <p:spPr>
          <a:xfrm>
            <a:off x="457200" y="1463837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1800" dirty="0" smtClean="0"/>
              <a:t>Motor gráfico</a:t>
            </a:r>
            <a:endParaRPr lang="es-ES" sz="1800" dirty="0"/>
          </a:p>
        </p:txBody>
      </p:sp>
      <p:sp>
        <p:nvSpPr>
          <p:cNvPr id="10" name="1 Marcador de contenido"/>
          <p:cNvSpPr txBox="1">
            <a:spLocks/>
          </p:cNvSpPr>
          <p:nvPr/>
        </p:nvSpPr>
        <p:spPr>
          <a:xfrm>
            <a:off x="457200" y="1463837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1800" dirty="0" smtClean="0"/>
              <a:t>Aplicación web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2730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Elaboración de un Glosario de Términos.</a:t>
            </a:r>
          </a:p>
          <a:p>
            <a:r>
              <a:rPr lang="es-ES" sz="2200" dirty="0" smtClean="0"/>
              <a:t>Estudio de Viabilidad y Gestión del Riesgo.</a:t>
            </a:r>
          </a:p>
          <a:p>
            <a:r>
              <a:rPr lang="es-ES" sz="2200" dirty="0" smtClean="0"/>
              <a:t>Confección del Plan de Iteraciones (págs. 77-87):</a:t>
            </a:r>
          </a:p>
          <a:p>
            <a:pPr lvl="1"/>
            <a:r>
              <a:rPr lang="es-ES" sz="1800" dirty="0" smtClean="0"/>
              <a:t>1 ciclo.</a:t>
            </a:r>
          </a:p>
          <a:p>
            <a:pPr lvl="1"/>
            <a:r>
              <a:rPr lang="es-ES" sz="1800" dirty="0" smtClean="0"/>
              <a:t>10 iteraciones.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28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Trabajo inicial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025757"/>
            <a:ext cx="5232578" cy="313954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19" y="3241780"/>
            <a:ext cx="5714644" cy="27075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241780"/>
            <a:ext cx="5040560" cy="3024336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7954994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4989062" cy="69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Motor Gráfico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7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540568" y="1052736"/>
            <a:ext cx="7772400" cy="1828800"/>
          </a:xfrm>
        </p:spPr>
        <p:txBody>
          <a:bodyPr/>
          <a:lstStyle/>
          <a:p>
            <a:r>
              <a:rPr lang="es-ES" dirty="0" smtClean="0"/>
              <a:t>1. Introducción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al tema</a:t>
            </a:r>
          </a:p>
          <a:p>
            <a:r>
              <a:rPr lang="es-ES" dirty="0" smtClean="0"/>
              <a:t>Problemática</a:t>
            </a:r>
          </a:p>
          <a:p>
            <a:r>
              <a:rPr lang="es-ES" dirty="0" smtClean="0"/>
              <a:t>Qué se propone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0763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Estudio de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(Open </a:t>
            </a:r>
            <a:r>
              <a:rPr lang="es-ES" sz="2200" dirty="0" err="1" smtClean="0"/>
              <a:t>Graphics</a:t>
            </a:r>
            <a:r>
              <a:rPr lang="es-ES" sz="2200" dirty="0" smtClean="0"/>
              <a:t> Library) y JOGL (Java </a:t>
            </a:r>
            <a:r>
              <a:rPr lang="es-ES" sz="2200" dirty="0" err="1" smtClean="0"/>
              <a:t>Binding</a:t>
            </a:r>
            <a:r>
              <a:rPr lang="es-ES" sz="2200" dirty="0" smtClean="0"/>
              <a:t> </a:t>
            </a:r>
            <a:r>
              <a:rPr lang="es-ES" sz="2200" dirty="0" err="1" smtClean="0"/>
              <a:t>for</a:t>
            </a:r>
            <a:r>
              <a:rPr lang="es-ES" sz="2200" dirty="0" smtClean="0"/>
              <a:t> </a:t>
            </a:r>
            <a:r>
              <a:rPr lang="es-ES" sz="2200" dirty="0" err="1" smtClean="0"/>
              <a:t>OpenGL</a:t>
            </a:r>
            <a:r>
              <a:rPr lang="es-ES" sz="2200" dirty="0" smtClean="0"/>
              <a:t>).</a:t>
            </a:r>
          </a:p>
          <a:p>
            <a:endParaRPr lang="es-ES" sz="2200" dirty="0" smtClean="0"/>
          </a:p>
          <a:p>
            <a:r>
              <a:rPr lang="es-ES" sz="2200" dirty="0" smtClean="0"/>
              <a:t>Resolución de conflictos con librerías nativas.</a:t>
            </a:r>
          </a:p>
          <a:p>
            <a:endParaRPr lang="es-ES" sz="2200" dirty="0" smtClean="0"/>
          </a:p>
          <a:p>
            <a:r>
              <a:rPr lang="es-ES" sz="2200" dirty="0" smtClean="0"/>
              <a:t>Creación del proyecto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Pasos previos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30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7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54" y="2108416"/>
            <a:ext cx="7163311" cy="3361246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8753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Primera aproximación</a:t>
            </a:r>
            <a:endParaRPr lang="es-ES" sz="38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35952"/>
            <a:ext cx="6264696" cy="375609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0" y="2564904"/>
            <a:ext cx="8061681" cy="195545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276872"/>
            <a:ext cx="3728059" cy="3024336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8753" y="1528460"/>
            <a:ext cx="1525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Análisis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98753" y="1528459"/>
            <a:ext cx="143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Diseño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98753" y="1528458"/>
            <a:ext cx="3897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Implementación y Pruebas</a:t>
            </a:r>
          </a:p>
        </p:txBody>
      </p: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0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24936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En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no existe el concepto de “cámara”.</a:t>
            </a:r>
          </a:p>
          <a:p>
            <a:r>
              <a:rPr lang="es-ES" sz="2200" dirty="0" smtClean="0"/>
              <a:t>Definimos “cámara” como un punto en el espacio a través del cual se visualiza la escena.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43528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Metáfora de cámara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75195"/>
            <a:ext cx="2880319" cy="27246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924944"/>
            <a:ext cx="2592288" cy="322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blipFill rotWithShape="1">
                <a:blip r:embed="rId5"/>
                <a:stretch>
                  <a:fillRect l="-358"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𝑑𝑒𝑟𝑒𝑐h𝑎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4788024" y="4345659"/>
                <a:ext cx="3735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𝑑𝑒𝑟𝑒𝑐h𝑎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(</m:t>
                        </m:r>
                        <m:r>
                          <a:rPr lang="es-ES" b="0" i="1" smtClean="0">
                            <a:latin typeface="Cambria Math"/>
                          </a:rPr>
                          <m:t>𝑎𝑟𝑟𝑖𝑏𝑎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 smtClean="0"/>
                  <a:t>)*(-1)</a:t>
                </a:r>
                <a:endParaRPr lang="es-ES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345659"/>
                <a:ext cx="3735959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r="-979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8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Jerarquía de objetos basada en herencias que permite reutilización y extensibilidad para nuevos modelos en 2D y 3D.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33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Modelos gráficos</a:t>
            </a:r>
            <a:endParaRPr lang="es-ES" sz="3800" dirty="0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" y="2253272"/>
            <a:ext cx="8820472" cy="460472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" y="2253272"/>
            <a:ext cx="8820472" cy="46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dirty="0" smtClean="0"/>
              <a:t>Arquitectura de escenas basada en herencia.</a:t>
            </a:r>
          </a:p>
          <a:p>
            <a:r>
              <a:rPr lang="es-ES" sz="1800" dirty="0" smtClean="0"/>
              <a:t>Patrones </a:t>
            </a:r>
            <a:r>
              <a:rPr lang="es-ES" sz="1800" b="1" dirty="0" smtClean="0"/>
              <a:t>Factory </a:t>
            </a:r>
            <a:r>
              <a:rPr lang="es-ES" sz="1800" b="1" dirty="0" err="1" smtClean="0"/>
              <a:t>Method</a:t>
            </a:r>
            <a:r>
              <a:rPr lang="es-ES" sz="1800" dirty="0" smtClean="0"/>
              <a:t> y </a:t>
            </a:r>
            <a:r>
              <a:rPr lang="es-ES" sz="1800" b="1" dirty="0" err="1" smtClean="0"/>
              <a:t>Singleton</a:t>
            </a:r>
            <a:r>
              <a:rPr lang="es-ES" sz="1800" dirty="0" smtClean="0"/>
              <a:t>.</a:t>
            </a:r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34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Escenas</a:t>
            </a:r>
            <a:endParaRPr lang="es-ES" sz="38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9" y="2192575"/>
            <a:ext cx="7679460" cy="4654837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9" y="2192574"/>
            <a:ext cx="7679460" cy="46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 smtClean="0"/>
              <a:t>Patrón </a:t>
            </a:r>
            <a:r>
              <a:rPr lang="es-ES" sz="1800" b="1" dirty="0" smtClean="0"/>
              <a:t>Observador.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35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Selección de objetos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1844824"/>
            <a:ext cx="6433628" cy="507713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1844824"/>
            <a:ext cx="6433628" cy="5077139"/>
          </a:xfrm>
          <a:prstGeom prst="rect">
            <a:avLst/>
          </a:prstGeom>
        </p:spPr>
      </p:pic>
      <p:pic>
        <p:nvPicPr>
          <p:cNvPr id="11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8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3219"/>
            <a:ext cx="3823637" cy="3101871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36</a:t>
            </a:fld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23" y="2348881"/>
            <a:ext cx="3392025" cy="331236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24535"/>
            <a:ext cx="3406500" cy="3436712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92896"/>
            <a:ext cx="8892479" cy="2623180"/>
          </a:xfrm>
          <a:prstGeom prst="rect">
            <a:avLst/>
          </a:prstGeom>
        </p:spPr>
      </p:pic>
      <p:sp>
        <p:nvSpPr>
          <p:cNvPr id="1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Gráficos resultantes</a:t>
            </a:r>
            <a:endParaRPr lang="es-ES" sz="3800" dirty="0"/>
          </a:p>
        </p:txBody>
      </p:sp>
      <p:sp>
        <p:nvSpPr>
          <p:cNvPr id="17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dirty="0" smtClean="0"/>
              <a:t>Evolución de los gráficos generados:</a:t>
            </a:r>
            <a:endParaRPr lang="es-ES" dirty="0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5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4512E-6 L -0.46979 -0.0011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-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05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3898776" cy="4539960"/>
          </a:xfrm>
        </p:spPr>
        <p:txBody>
          <a:bodyPr>
            <a:normAutofit/>
          </a:bodyPr>
          <a:lstStyle/>
          <a:p>
            <a:r>
              <a:rPr lang="es-ES" sz="1800" dirty="0"/>
              <a:t>Definición de una arquitectura estable y extensible de la aplicación web</a:t>
            </a:r>
            <a:r>
              <a:rPr lang="es-ES" sz="1800" dirty="0" smtClean="0"/>
              <a:t>.</a:t>
            </a:r>
          </a:p>
          <a:p>
            <a:pPr marL="109728" indent="0">
              <a:buNone/>
            </a:pPr>
            <a:endParaRPr lang="es-ES" sz="1800" dirty="0" smtClean="0"/>
          </a:p>
          <a:p>
            <a:r>
              <a:rPr lang="es-ES" sz="1800" dirty="0"/>
              <a:t>Empleo de patrón </a:t>
            </a:r>
            <a:r>
              <a:rPr lang="es-ES" sz="1800" b="1" dirty="0"/>
              <a:t>MVC</a:t>
            </a:r>
            <a:r>
              <a:rPr lang="es-ES" sz="1800" dirty="0"/>
              <a:t> y arquitectura multicapa</a:t>
            </a:r>
            <a:r>
              <a:rPr lang="es-ES" sz="1800" dirty="0" smtClean="0"/>
              <a:t>.</a:t>
            </a:r>
          </a:p>
          <a:p>
            <a:pPr marL="109728" indent="0">
              <a:buNone/>
            </a:pPr>
            <a:endParaRPr lang="es-ES" sz="1800" dirty="0"/>
          </a:p>
          <a:p>
            <a:r>
              <a:rPr lang="es-ES" sz="1800" dirty="0"/>
              <a:t>Acciones de Struts2 como patrón </a:t>
            </a:r>
            <a:r>
              <a:rPr lang="es-ES" sz="1800" b="1" dirty="0"/>
              <a:t>Fachada</a:t>
            </a:r>
            <a:r>
              <a:rPr lang="es-ES" sz="1800" dirty="0"/>
              <a:t> para acceder a la lógica de </a:t>
            </a:r>
            <a:r>
              <a:rPr lang="es-ES" sz="1800" dirty="0" smtClean="0"/>
              <a:t>negocio.</a:t>
            </a:r>
          </a:p>
          <a:p>
            <a:pPr marL="109728" indent="0">
              <a:buNone/>
            </a:pPr>
            <a:endParaRPr lang="es-ES" sz="1800" dirty="0"/>
          </a:p>
          <a:p>
            <a:r>
              <a:rPr lang="es-ES" sz="1800" dirty="0"/>
              <a:t>Patrón </a:t>
            </a:r>
            <a:r>
              <a:rPr lang="es-ES" sz="1800" b="1" dirty="0"/>
              <a:t>DAO</a:t>
            </a:r>
            <a:r>
              <a:rPr lang="es-ES" sz="1800" dirty="0"/>
              <a:t> para abstraer a las capas de presentación y negocio de la persistencia</a:t>
            </a:r>
            <a:r>
              <a:rPr lang="es-ES" sz="1800" dirty="0" smtClean="0"/>
              <a:t>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38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07" y="1484784"/>
            <a:ext cx="4612788" cy="4464496"/>
          </a:xfrm>
          <a:prstGeom prst="rect">
            <a:avLst/>
          </a:prstGeom>
        </p:spPr>
      </p:pic>
      <p:sp>
        <p:nvSpPr>
          <p:cNvPr id="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Análisis y diseño</a:t>
            </a:r>
            <a:endParaRPr lang="es-ES" sz="3800" dirty="0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4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Integración del motor gráfico en la web.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39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7"/>
            <a:ext cx="8900178" cy="3209551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6"/>
            <a:ext cx="8900178" cy="3209551"/>
          </a:xfrm>
          <a:prstGeom prst="rect">
            <a:avLst/>
          </a:prstGeom>
        </p:spPr>
      </p:pic>
      <p:sp>
        <p:nvSpPr>
          <p:cNvPr id="12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Integración de componentes</a:t>
            </a:r>
            <a:endParaRPr lang="es-ES" sz="3800" dirty="0"/>
          </a:p>
        </p:txBody>
      </p:sp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3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Globalización (RAE 2006, 3ª edición):</a:t>
            </a:r>
          </a:p>
          <a:p>
            <a:pPr marL="109728" indent="0">
              <a:buNone/>
            </a:pPr>
            <a:endParaRPr lang="es-ES" i="1" dirty="0" smtClean="0"/>
          </a:p>
          <a:p>
            <a:pPr marL="109728" indent="0" algn="ctr">
              <a:buNone/>
            </a:pPr>
            <a:r>
              <a:rPr lang="es-ES" sz="1800" i="1" dirty="0" smtClean="0"/>
              <a:t>“Tendencia </a:t>
            </a:r>
            <a:r>
              <a:rPr lang="es-ES" sz="1800" i="1" dirty="0"/>
              <a:t>de los mercados y de las empresas a extenderse, alcanzando una dimensión mundial que sobrepasa las fronteras nacionales</a:t>
            </a:r>
            <a:r>
              <a:rPr lang="es-ES" sz="1800" i="1" dirty="0" smtClean="0"/>
              <a:t>.”</a:t>
            </a:r>
            <a:endParaRPr lang="es-ES" sz="1800" i="1" dirty="0"/>
          </a:p>
          <a:p>
            <a:pPr marL="109728" indent="0">
              <a:buNone/>
            </a:pPr>
            <a:endParaRPr lang="es-ES" sz="1800" dirty="0" smtClean="0"/>
          </a:p>
          <a:p>
            <a:pPr marL="109728" indent="0">
              <a:buNone/>
            </a:pPr>
            <a:endParaRPr lang="es-ES" sz="1800" dirty="0" smtClean="0"/>
          </a:p>
          <a:p>
            <a:r>
              <a:rPr lang="es-ES" sz="2200" dirty="0" smtClean="0"/>
              <a:t>También afecta a aspectos tecnológicos, políticos, sociales y culturales.</a:t>
            </a:r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</a:t>
            </a:fld>
            <a:endParaRPr lang="es-ES"/>
          </a:p>
        </p:txBody>
      </p:sp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0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Definen qué información se va a representar y de qué modo.</a:t>
            </a:r>
          </a:p>
          <a:p>
            <a:endParaRPr lang="es-ES" sz="2200" dirty="0"/>
          </a:p>
          <a:p>
            <a:r>
              <a:rPr lang="es-ES" sz="2200" dirty="0" smtClean="0"/>
              <a:t>Uso de métodos de introspección para configurarlos.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Persistencia en formato XML.</a:t>
            </a:r>
          </a:p>
          <a:p>
            <a:endParaRPr lang="es-ES" sz="2200" dirty="0"/>
          </a:p>
          <a:p>
            <a:r>
              <a:rPr lang="es-ES" sz="2200" dirty="0" smtClean="0"/>
              <a:t>Empleados para generar los datos de entrada al motor gráfico.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40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Perfiles de visualización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21976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Autenticación y control de acceso</a:t>
            </a:r>
            <a:endParaRPr lang="es-ES" sz="42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4" y="1340768"/>
            <a:ext cx="7368228" cy="5560390"/>
          </a:xfrm>
          <a:prstGeom prst="rect">
            <a:avLst/>
          </a:prstGeom>
        </p:spPr>
      </p:pic>
      <p:pic>
        <p:nvPicPr>
          <p:cNvPr id="14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1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/>
              <a:t>Configuración dinámica de menús mediante ficheros </a:t>
            </a:r>
            <a:r>
              <a:rPr lang="es-ES" sz="2200" dirty="0" smtClean="0"/>
              <a:t>XML</a:t>
            </a:r>
            <a:r>
              <a:rPr lang="es-ES" sz="2200" dirty="0"/>
              <a:t> </a:t>
            </a:r>
            <a:r>
              <a:rPr lang="es-ES" sz="2200" dirty="0" smtClean="0"/>
              <a:t>e integrado con Spring Security.</a:t>
            </a:r>
          </a:p>
          <a:p>
            <a:endParaRPr lang="es-ES" sz="2200" dirty="0" smtClean="0"/>
          </a:p>
          <a:p>
            <a:r>
              <a:rPr lang="es-ES" sz="2200" dirty="0" smtClean="0"/>
              <a:t>Interfaz gráfica de usuario </a:t>
            </a:r>
            <a:r>
              <a:rPr lang="es-ES" sz="2200" dirty="0" err="1" smtClean="0"/>
              <a:t>autoconfigurable</a:t>
            </a:r>
            <a:r>
              <a:rPr lang="es-ES" sz="2200" dirty="0" smtClean="0"/>
              <a:t> en tiempo de ejecución.</a:t>
            </a:r>
          </a:p>
          <a:p>
            <a:endParaRPr lang="es-ES" sz="2200" dirty="0" smtClean="0"/>
          </a:p>
          <a:p>
            <a:r>
              <a:rPr lang="es-ES" sz="2200" dirty="0"/>
              <a:t>Incorporación de Google </a:t>
            </a:r>
            <a:r>
              <a:rPr lang="es-ES" sz="2200" dirty="0" err="1" smtClean="0"/>
              <a:t>Maps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Comunicación bidireccional entre la aplicación web y el motor gráfico.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Otras características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7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Arquitectura de pruebas</a:t>
            </a:r>
            <a:endParaRPr lang="es-ES" sz="38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870"/>
            <a:ext cx="9144000" cy="5457699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432"/>
            <a:ext cx="9144000" cy="545769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432"/>
            <a:ext cx="9144000" cy="5457699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432"/>
            <a:ext cx="9144000" cy="54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Implementación de 143 casos de prueba para verificar y validar el correcto funcionamiento del sistema.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44</a:t>
            </a:fld>
            <a:endParaRPr lang="es-ES"/>
          </a:p>
        </p:txBody>
      </p:sp>
      <p:sp>
        <p:nvSpPr>
          <p:cNvPr id="7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Pruebas unitarias y funcionales</a:t>
            </a:r>
            <a:endParaRPr lang="es-ES" sz="38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4684428" cy="162559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20888"/>
            <a:ext cx="3356152" cy="36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80528" y="1052736"/>
            <a:ext cx="7772400" cy="1828800"/>
          </a:xfrm>
        </p:spPr>
        <p:txBody>
          <a:bodyPr/>
          <a:lstStyle/>
          <a:p>
            <a:r>
              <a:rPr lang="es-ES" dirty="0" smtClean="0"/>
              <a:t>6. Demostración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5221288" cy="1454888"/>
          </a:xfrm>
        </p:spPr>
        <p:txBody>
          <a:bodyPr>
            <a:normAutofit/>
          </a:bodyPr>
          <a:lstStyle/>
          <a:p>
            <a:r>
              <a:rPr lang="es-ES" sz="1900" dirty="0" smtClean="0"/>
              <a:t>http://alarcosj.esi.uclm.es/desglosa-web</a:t>
            </a:r>
            <a:endParaRPr lang="es-ES" sz="1900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143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324544" y="1052736"/>
            <a:ext cx="7772400" cy="1828800"/>
          </a:xfrm>
        </p:spPr>
        <p:txBody>
          <a:bodyPr/>
          <a:lstStyle/>
          <a:p>
            <a:r>
              <a:rPr lang="es-ES" dirty="0" smtClean="0"/>
              <a:t>7. Conclusiones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969767" cy="1454888"/>
          </a:xfrm>
        </p:spPr>
        <p:txBody>
          <a:bodyPr>
            <a:normAutofit/>
          </a:bodyPr>
          <a:lstStyle/>
          <a:p>
            <a:r>
              <a:rPr lang="es-ES" sz="2200" dirty="0" smtClean="0"/>
              <a:t>Aspectos destacables del resultado</a:t>
            </a:r>
          </a:p>
          <a:p>
            <a:r>
              <a:rPr lang="es-ES" sz="2200" dirty="0" smtClean="0"/>
              <a:t>Trabajo actual y futuro</a:t>
            </a:r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9502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Funcionalidades que el motor gráfico debe satisfacer: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818363"/>
              </p:ext>
            </p:extLst>
          </p:nvPr>
        </p:nvGraphicFramePr>
        <p:xfrm>
          <a:off x="611560" y="2129899"/>
          <a:ext cx="7776864" cy="342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56"/>
                <a:gridCol w="1872208"/>
              </a:tblGrid>
              <a:tr h="378042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Desplazar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Rotar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Selección de objetos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Obtener objeto seleccionado</a:t>
                      </a:r>
                    </a:p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Mostrar escena (metáforas de polígono industrial,</a:t>
                      </a:r>
                      <a:r>
                        <a:rPr lang="es-ES" sz="1600" baseline="0" dirty="0" smtClean="0"/>
                        <a:t> ciudad y modelos de proyecto)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Configurar</a:t>
                      </a:r>
                      <a:r>
                        <a:rPr lang="es-ES" sz="1600" baseline="0" dirty="0" smtClean="0"/>
                        <a:t> escenas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Cambiar nivel de visualización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333228"/>
            <a:ext cx="728465" cy="72846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708920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061693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557364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1" y="4133428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4637484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001716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6212"/>
            <a:ext cx="8496944" cy="4050767"/>
          </a:xfrm>
          <a:prstGeom prst="rect">
            <a:avLst/>
          </a:prstGeom>
        </p:spPr>
      </p:pic>
      <p:pic>
        <p:nvPicPr>
          <p:cNvPr id="1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0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225738"/>
              </p:ext>
            </p:extLst>
          </p:nvPr>
        </p:nvGraphicFramePr>
        <p:xfrm>
          <a:off x="395536" y="198884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/>
                <a:gridCol w="19649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Autenticación y control</a:t>
                      </a:r>
                      <a:r>
                        <a:rPr lang="es-ES" baseline="0" dirty="0" smtClean="0"/>
                        <a:t> de acceso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Interfaz gráfica </a:t>
                      </a:r>
                      <a:r>
                        <a:rPr lang="es-ES" dirty="0" err="1" smtClean="0"/>
                        <a:t>autoconfigurable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perfiles de visualización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compañías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</a:t>
                      </a:r>
                      <a:r>
                        <a:rPr lang="es-ES" dirty="0" err="1" smtClean="0"/>
                        <a:t>subproyectos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Geolocalización</a:t>
                      </a:r>
                      <a:r>
                        <a:rPr lang="es-ES" dirty="0" smtClean="0"/>
                        <a:t>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Integración del motor gráfico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Visualización adaptada a las necesidades de la tarea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48</a:t>
            </a:fld>
            <a:endParaRPr lang="es-ES"/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Funcionalidades que la aplicación web debe satisfacer:</a:t>
            </a:r>
            <a:endParaRPr lang="es-ES" sz="2200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517232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3" y="5152999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2" y="4788766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424533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016873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653773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3289540"/>
            <a:ext cx="728465" cy="728465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1" y="2925307"/>
            <a:ext cx="728465" cy="728465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196842"/>
            <a:ext cx="728465" cy="728465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540507"/>
            <a:ext cx="728465" cy="728465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3" y="1916832"/>
            <a:ext cx="8760608" cy="4176464"/>
          </a:xfrm>
          <a:prstGeom prst="rect">
            <a:avLst/>
          </a:prstGeom>
        </p:spPr>
      </p:pic>
      <p:sp>
        <p:nvSpPr>
          <p:cNvPr id="2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pic>
        <p:nvPicPr>
          <p:cNvPr id="20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0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sz="2200" dirty="0" smtClean="0"/>
              <a:t>Elaboración de dos componentes con ciclos de vida independientes.</a:t>
            </a:r>
          </a:p>
          <a:p>
            <a:endParaRPr lang="es-ES" sz="2200" dirty="0" smtClean="0"/>
          </a:p>
          <a:p>
            <a:r>
              <a:rPr lang="es-ES" sz="2200" dirty="0"/>
              <a:t>Motor gráfico multiplataforma e independiente de la aplicación que lo contiene.</a:t>
            </a:r>
          </a:p>
          <a:p>
            <a:pPr marL="109728" indent="0">
              <a:buNone/>
            </a:pPr>
            <a:endParaRPr lang="es-ES" sz="2200" dirty="0"/>
          </a:p>
          <a:p>
            <a:r>
              <a:rPr lang="es-ES" sz="2200" dirty="0"/>
              <a:t>Uso e integración de tecnologías actuales, innovadoras y empleadas en </a:t>
            </a:r>
            <a:r>
              <a:rPr lang="es-ES" sz="2200" dirty="0" smtClean="0"/>
              <a:t>empresa.</a:t>
            </a:r>
          </a:p>
          <a:p>
            <a:pPr lvl="1"/>
            <a:r>
              <a:rPr lang="es-ES" sz="1800" dirty="0" smtClean="0"/>
              <a:t>Se han manejado más de 25 entornos tecnológicos (generación de gráficos, desarrollo web, pruebas, etcétera)</a:t>
            </a:r>
            <a:endParaRPr lang="es-ES" sz="1800" dirty="0"/>
          </a:p>
          <a:p>
            <a:endParaRPr lang="es-ES" dirty="0"/>
          </a:p>
          <a:p>
            <a:r>
              <a:rPr lang="es-ES" sz="2200" dirty="0"/>
              <a:t>Gestión de proyectos mediante </a:t>
            </a:r>
            <a:r>
              <a:rPr lang="es-ES" sz="2200" dirty="0" err="1"/>
              <a:t>Maven</a:t>
            </a:r>
            <a:r>
              <a:rPr lang="es-ES" sz="2200" dirty="0"/>
              <a:t>:</a:t>
            </a:r>
          </a:p>
          <a:p>
            <a:pPr lvl="1"/>
            <a:r>
              <a:rPr lang="es-ES" sz="1800" dirty="0"/>
              <a:t>Gestión de dependencias.</a:t>
            </a:r>
          </a:p>
          <a:p>
            <a:pPr lvl="1"/>
            <a:r>
              <a:rPr lang="es-ES" sz="1800" dirty="0"/>
              <a:t>Ejecución automatizada de pruebas.</a:t>
            </a:r>
          </a:p>
          <a:p>
            <a:pPr lvl="1"/>
            <a:r>
              <a:rPr lang="es-ES" sz="1800" dirty="0"/>
              <a:t>Automatización del proceso de </a:t>
            </a:r>
            <a:r>
              <a:rPr lang="es-ES" sz="1800" dirty="0" smtClean="0"/>
              <a:t>construcción y despliegue.</a:t>
            </a:r>
            <a:endParaRPr lang="es-ES" sz="1800" dirty="0"/>
          </a:p>
          <a:p>
            <a:pPr marL="109728" indent="0">
              <a:buNone/>
            </a:pPr>
            <a:endParaRPr lang="es-ES" sz="2200" dirty="0"/>
          </a:p>
          <a:p>
            <a:endParaRPr lang="es-ES" sz="2200" dirty="0" smtClean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49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proyecto</a:t>
            </a:r>
            <a:endParaRPr lang="es-ES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6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err="1" smtClean="0"/>
              <a:t>Insourcing</a:t>
            </a:r>
            <a:endParaRPr lang="es-ES" sz="2200" dirty="0" smtClean="0"/>
          </a:p>
          <a:p>
            <a:r>
              <a:rPr lang="es-ES" sz="2200" dirty="0" err="1" smtClean="0"/>
              <a:t>Outsourcing</a:t>
            </a:r>
            <a:endParaRPr lang="es-ES" sz="2200" dirty="0" smtClean="0"/>
          </a:p>
          <a:p>
            <a:r>
              <a:rPr lang="es-ES" sz="2200" dirty="0" err="1" smtClean="0"/>
              <a:t>Inshoring</a:t>
            </a:r>
            <a:endParaRPr lang="es-ES" sz="2200" dirty="0" smtClean="0"/>
          </a:p>
          <a:p>
            <a:r>
              <a:rPr lang="es-ES" sz="2200" dirty="0" err="1" smtClean="0"/>
              <a:t>Nearshoring</a:t>
            </a:r>
            <a:endParaRPr lang="es-ES" sz="2200" dirty="0" smtClean="0"/>
          </a:p>
          <a:p>
            <a:r>
              <a:rPr lang="es-ES" sz="2200" dirty="0" err="1" smtClean="0"/>
              <a:t>Offshoring</a:t>
            </a:r>
            <a:endParaRPr lang="es-ES" sz="2200" dirty="0" smtClean="0"/>
          </a:p>
          <a:p>
            <a:r>
              <a:rPr lang="es-ES" sz="2200" dirty="0" smtClean="0"/>
              <a:t>…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</a:t>
            </a:fld>
            <a:endParaRPr lang="es-ES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51" y="4437112"/>
            <a:ext cx="4949962" cy="12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Gestión de usuarios, grupos y roles.</a:t>
            </a:r>
          </a:p>
          <a:p>
            <a:endParaRPr lang="es-ES" sz="2200" dirty="0"/>
          </a:p>
          <a:p>
            <a:r>
              <a:rPr lang="es-ES" sz="2200" dirty="0" smtClean="0"/>
              <a:t>Incorporación de distintos niveles de topografía en la escena.</a:t>
            </a:r>
          </a:p>
          <a:p>
            <a:endParaRPr lang="es-ES" sz="2200" dirty="0"/>
          </a:p>
          <a:p>
            <a:r>
              <a:rPr lang="es-ES" sz="2200" dirty="0" smtClean="0"/>
              <a:t>Nuevos métodos de normalización en la generación de gráficos.</a:t>
            </a:r>
          </a:p>
          <a:p>
            <a:endParaRPr lang="es-ES" sz="2200" dirty="0"/>
          </a:p>
          <a:p>
            <a:r>
              <a:rPr lang="es-ES" sz="2200" dirty="0" smtClean="0"/>
              <a:t>Definición de </a:t>
            </a:r>
            <a:r>
              <a:rPr lang="es-ES" sz="2200" i="1" dirty="0" err="1" smtClean="0"/>
              <a:t>metaclases</a:t>
            </a:r>
            <a:r>
              <a:rPr lang="es-ES" sz="2200" dirty="0" smtClean="0"/>
              <a:t> mediante ficheros XML para representar nuevos conceptos del desarrollo global.</a:t>
            </a:r>
          </a:p>
          <a:p>
            <a:endParaRPr lang="es-ES" sz="2200" dirty="0"/>
          </a:p>
          <a:p>
            <a:r>
              <a:rPr lang="es-ES" sz="2200" dirty="0" smtClean="0"/>
              <a:t>Compatibilidad del </a:t>
            </a:r>
            <a:r>
              <a:rPr lang="es-ES" sz="2200" i="1" dirty="0" err="1" smtClean="0"/>
              <a:t>applet</a:t>
            </a:r>
            <a:r>
              <a:rPr lang="es-ES" sz="2200" dirty="0" smtClean="0"/>
              <a:t> con Safari.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Conclusiones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Trabajo </a:t>
            </a:r>
            <a:r>
              <a:rPr lang="es-ES" sz="3800" dirty="0" smtClean="0"/>
              <a:t>actual y futuro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50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8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Gracias por su atención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244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Desarrollo Global de Software (DGS)</a:t>
            </a:r>
          </a:p>
          <a:p>
            <a:r>
              <a:rPr lang="es-ES" sz="2400" dirty="0" smtClean="0"/>
              <a:t>Ventajas del DGS:</a:t>
            </a:r>
          </a:p>
          <a:p>
            <a:pPr lvl="1"/>
            <a:r>
              <a:rPr lang="es-ES" sz="1800" dirty="0" smtClean="0"/>
              <a:t>Acceso a profesionales especializados.</a:t>
            </a:r>
          </a:p>
          <a:p>
            <a:pPr lvl="1"/>
            <a:r>
              <a:rPr lang="es-ES" sz="1800" dirty="0" smtClean="0"/>
              <a:t>Mejoras en la productividad.</a:t>
            </a:r>
          </a:p>
          <a:p>
            <a:pPr lvl="1"/>
            <a:r>
              <a:rPr lang="es-ES" sz="1800" dirty="0" smtClean="0"/>
              <a:t>Compartición de conocimiento y experiencias.</a:t>
            </a:r>
          </a:p>
          <a:p>
            <a:pPr lvl="1"/>
            <a:r>
              <a:rPr lang="es-ES" sz="1800" dirty="0" smtClean="0"/>
              <a:t>Mayor proximidad al cliente.</a:t>
            </a:r>
          </a:p>
          <a:p>
            <a:r>
              <a:rPr lang="es-ES" sz="2400" dirty="0" smtClean="0"/>
              <a:t>Desafíos del DGS:</a:t>
            </a:r>
          </a:p>
          <a:p>
            <a:pPr lvl="1"/>
            <a:r>
              <a:rPr lang="es-ES" sz="1800" dirty="0" smtClean="0"/>
              <a:t>Diferencias </a:t>
            </a:r>
            <a:r>
              <a:rPr lang="es-ES" sz="1800" dirty="0"/>
              <a:t>horarias y culturales.</a:t>
            </a:r>
          </a:p>
          <a:p>
            <a:pPr lvl="1"/>
            <a:r>
              <a:rPr lang="es-ES" sz="1800" dirty="0"/>
              <a:t>Comunicación inadecuada.</a:t>
            </a:r>
          </a:p>
          <a:p>
            <a:pPr lvl="1"/>
            <a:r>
              <a:rPr lang="es-ES" sz="1800" dirty="0"/>
              <a:t>Gestión del proyectos, procesos y conocimiento.</a:t>
            </a:r>
          </a:p>
          <a:p>
            <a:pPr lvl="1"/>
            <a:r>
              <a:rPr lang="es-ES" sz="1800" dirty="0"/>
              <a:t>Problemas técnicos</a:t>
            </a:r>
            <a:r>
              <a:rPr lang="es-ES" sz="1800" dirty="0" smtClean="0"/>
              <a:t>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Distribución de recursos.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Aumento de la complejidad organizacional.</a:t>
            </a:r>
          </a:p>
          <a:p>
            <a:endParaRPr lang="es-ES" sz="2200" dirty="0" smtClean="0"/>
          </a:p>
          <a:p>
            <a:r>
              <a:rPr lang="es-ES" sz="2200" dirty="0" smtClean="0"/>
              <a:t>Centros de desarrollo que funcionan como entes independientes.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Problemática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650788">
            <a:off x="1884019" y="4169811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Calidad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623926">
            <a:off x="5154179" y="4228874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Productividad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7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797152"/>
            <a:ext cx="1428746" cy="1501517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92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Una herramienta de visualización adaptada al DGS, que facilite las tareas de gestión organizacional y que permita:</a:t>
            </a:r>
          </a:p>
          <a:p>
            <a:r>
              <a:rPr lang="es-ES" sz="1800" dirty="0" smtClean="0"/>
              <a:t>Seleccionar información relevante.</a:t>
            </a:r>
          </a:p>
          <a:p>
            <a:r>
              <a:rPr lang="es-ES" sz="1800" dirty="0" smtClean="0"/>
              <a:t>Visualizar información adecuadamente.</a:t>
            </a:r>
          </a:p>
          <a:p>
            <a:r>
              <a:rPr lang="es-ES" sz="1800" dirty="0" smtClean="0"/>
              <a:t>Optimizar tareas de análisis.</a:t>
            </a:r>
          </a:p>
          <a:p>
            <a:r>
              <a:rPr lang="es-ES" sz="1800" dirty="0" smtClean="0"/>
              <a:t>Detectar riesgos y anomalías.</a:t>
            </a:r>
          </a:p>
          <a:p>
            <a:r>
              <a:rPr lang="es-ES" sz="1800" dirty="0" smtClean="0"/>
              <a:t>Ayudar en la toma de decisiones.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Qué se propone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817829">
            <a:off x="1621356" y="4438232"/>
            <a:ext cx="2048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Calidad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564478">
            <a:off x="5253832" y="4504351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Productividad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8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66" y="4509120"/>
            <a:ext cx="1405341" cy="1550894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9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72400" cy="1828800"/>
          </a:xfrm>
        </p:spPr>
        <p:txBody>
          <a:bodyPr/>
          <a:lstStyle/>
          <a:p>
            <a:r>
              <a:rPr lang="es-ES" dirty="0" smtClean="0"/>
              <a:t>2. Motivación y Objetivos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</a:p>
          <a:p>
            <a:r>
              <a:rPr lang="es-ES" dirty="0" smtClean="0"/>
              <a:t>Objetivo principal</a:t>
            </a:r>
          </a:p>
          <a:p>
            <a:r>
              <a:rPr lang="es-ES" dirty="0" smtClean="0"/>
              <a:t>Objetivos parciales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049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PFC">
      <a:majorFont>
        <a:latin typeface="Gothic 720 BT"/>
        <a:ea typeface=""/>
        <a:cs typeface=""/>
      </a:majorFont>
      <a:minorFont>
        <a:latin typeface="Gothic 720 Light BT"/>
        <a:ea typeface=""/>
        <a:cs typeface="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4134</TotalTime>
  <Words>1673</Words>
  <Application>Microsoft Office PowerPoint</Application>
  <PresentationFormat>Presentación en pantalla (4:3)</PresentationFormat>
  <Paragraphs>368</Paragraphs>
  <Slides>51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2" baseType="lpstr">
      <vt:lpstr>Concurrencia</vt:lpstr>
      <vt:lpstr>DESGLOSA</vt:lpstr>
      <vt:lpstr>Contenidos</vt:lpstr>
      <vt:lpstr>1. Introducción</vt:lpstr>
      <vt:lpstr>Introducción Introducción al tema</vt:lpstr>
      <vt:lpstr>Introducción Introducción al tema</vt:lpstr>
      <vt:lpstr>Introducción Introducción al tema</vt:lpstr>
      <vt:lpstr>Introducción Problemática</vt:lpstr>
      <vt:lpstr>Introducción Qué se propone</vt:lpstr>
      <vt:lpstr>2. Motivación y Objetivos</vt:lpstr>
      <vt:lpstr>Motivación y Objetivos Motivación</vt:lpstr>
      <vt:lpstr>Motivación y Objetivos Objetivo principal</vt:lpstr>
      <vt:lpstr>Motivación y Objetivos Objetivo principal</vt:lpstr>
      <vt:lpstr>Motivación y Objetivos Objetivos parciales</vt:lpstr>
      <vt:lpstr>3. Estado del Arte</vt:lpstr>
      <vt:lpstr>Estado del Arte Calidad, medidas y visualización</vt:lpstr>
      <vt:lpstr>Estado del Arte Visualización de medidas software</vt:lpstr>
      <vt:lpstr>Estado del Arte Librerías de gráficos 3D</vt:lpstr>
      <vt:lpstr>4. Método de Trabajo</vt:lpstr>
      <vt:lpstr>Método de Trabajo Metodología</vt:lpstr>
      <vt:lpstr>Método de Trabajo Tecnologías</vt:lpstr>
      <vt:lpstr>5. Resultados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Identificación de requisitos</vt:lpstr>
      <vt:lpstr>Resultados: Trabajo inicial Modelo de Casos de Uso</vt:lpstr>
      <vt:lpstr>Resultados Trabajo inicial</vt:lpstr>
      <vt:lpstr>Motor Gráfico</vt:lpstr>
      <vt:lpstr>Resultados: Motor gráfico Pasos previos</vt:lpstr>
      <vt:lpstr>Resultados: Motor gráfico Primera aproximación</vt:lpstr>
      <vt:lpstr>Resultados: Motor gráfico Metáfora de cámara</vt:lpstr>
      <vt:lpstr>Resultados: Motor gráfico Modelos gráficos</vt:lpstr>
      <vt:lpstr>Resultados: Motor gráfico Escenas</vt:lpstr>
      <vt:lpstr>Resultados: Motor gráfico Selección de objetos</vt:lpstr>
      <vt:lpstr>Resultados: Motor gráfico Gráficos resultantes</vt:lpstr>
      <vt:lpstr>Aplicación web</vt:lpstr>
      <vt:lpstr>Resultados: Aplicación web Análisis y diseño</vt:lpstr>
      <vt:lpstr>Resultados: Aplicación web Integración de componentes</vt:lpstr>
      <vt:lpstr>Resultados: Aplicación web Perfiles de visualización</vt:lpstr>
      <vt:lpstr>Resultados: Aplicación web Autenticación y control de acceso</vt:lpstr>
      <vt:lpstr>Resultados: Aplicación web Otras características</vt:lpstr>
      <vt:lpstr>Resultados: Aplicación web Arquitectura de pruebas</vt:lpstr>
      <vt:lpstr>Resultados: Aplicación web Pruebas unitarias y funcionales</vt:lpstr>
      <vt:lpstr>6. Demostración</vt:lpstr>
      <vt:lpstr>7. Conclusiones</vt:lpstr>
      <vt:lpstr>Conclusiones</vt:lpstr>
      <vt:lpstr>Conclusiones</vt:lpstr>
      <vt:lpstr>Conclusiones Aspectos destacables del proyecto</vt:lpstr>
      <vt:lpstr>Conclusiones Trabajo actual y futuro</vt:lpstr>
      <vt:lpstr>Gracias por su atención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DESGLOSA</dc:title>
  <dc:creator>josedomingolopez</dc:creator>
  <cp:lastModifiedBy>josedomingolopez</cp:lastModifiedBy>
  <cp:revision>206</cp:revision>
  <dcterms:created xsi:type="dcterms:W3CDTF">2012-01-25T13:12:27Z</dcterms:created>
  <dcterms:modified xsi:type="dcterms:W3CDTF">2012-02-02T00:39:31Z</dcterms:modified>
</cp:coreProperties>
</file>